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13716000" cx="24384000"/>
  <p:notesSz cx="6669075" cy="9926625"/>
  <p:embeddedFontLst>
    <p:embeddedFont>
      <p:font typeface="Helvetica Neue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gN+qSn/Fl5FpuP7QPeiIgGUn26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HelveticaNeue-bold.fntdata"/><Relationship Id="rId41" Type="http://schemas.openxmlformats.org/officeDocument/2006/relationships/font" Target="fonts/HelveticaNeue-regular.fntdata"/><Relationship Id="rId22" Type="http://schemas.openxmlformats.org/officeDocument/2006/relationships/slide" Target="slides/slide18.xml"/><Relationship Id="rId44" Type="http://schemas.openxmlformats.org/officeDocument/2006/relationships/font" Target="fonts/HelveticaNeue-boldItalic.fntdata"/><Relationship Id="rId21" Type="http://schemas.openxmlformats.org/officeDocument/2006/relationships/slide" Target="slides/slide17.xml"/><Relationship Id="rId43" Type="http://schemas.openxmlformats.org/officeDocument/2006/relationships/font" Target="fonts/HelveticaNeue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709e7da61_0_26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46" name="Google Shape;146;g2f709e7da61_0_26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709e7da61_0_37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52" name="Google Shape;152;g2f709e7da61_0_37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e19f495a7_0_76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58" name="Google Shape;158;g2ee19f495a7_0_76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e14825130_0_5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64" name="Google Shape;164;g2fe14825130_0_5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e19f495a7_0_82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170" name="Google Shape;170;g2ee19f495a7_0_82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e14825130_0_10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/>
              <a:t>Door EM:</a:t>
            </a:r>
            <a:endParaRPr sz="1600"/>
          </a:p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dit is dus echt anders omdat het opgenomen is in het wetboek van strafrecht</a:t>
            </a:r>
            <a:endParaRPr sz="1600"/>
          </a:p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uitleggen dat het ondraaglijk lijden per persoon verschillend is. Voor iemand kan dat pijn zijn, voor de ander afhankelijkheid van zorg, of voor een ander de lichamelijke teloorgang.</a:t>
            </a:r>
            <a:endParaRPr sz="1600"/>
          </a:p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mag thuis, wel GGD arts</a:t>
            </a:r>
            <a:endParaRPr sz="1600"/>
          </a:p>
        </p:txBody>
      </p:sp>
      <p:sp>
        <p:nvSpPr>
          <p:cNvPr id="176" name="Google Shape;176;g2fe14825130_0_10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ee19f495a7_0_89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182" name="Google Shape;182;g2ee19f495a7_0_89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fd9c1d0fb_0_0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2ffd9c1d0fb_0_0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fd9c1d0fb_0_15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g2ffd9c1d0fb_0_15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b0d96a65b_0_0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2fb0d96a65b_0_0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3c8672835_0_12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g303c8672835_0_12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3c8672835_0_17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303c8672835_0_17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3c8672835_0_37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17" name="Google Shape;217;g303c8672835_0_37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e19f495a7_0_113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30" name="Google Shape;230;g2ee19f495a7_0_113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e19f495a7_0_119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36" name="Google Shape;236;g2ee19f495a7_0_119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3c8672835_0_43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42" name="Google Shape;242;g303c8672835_0_43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6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556d0d1ca_0_3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g30556d0d1ca_0_3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3c8672835_0_32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303c8672835_0_32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19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709e7da61_0_53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283" name="Google Shape;283;g2f709e7da61_0_53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709e7da61_0_48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2f709e7da61_0_48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e19f495a7_0_125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g2ee19f495a7_0_125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30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1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306" name="Google Shape;306;p31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e19f495a7_0_30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14" name="Google Shape;114;g2ee19f495a7_0_30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e19f495a7_0_36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21" name="Google Shape;121;g2ee19f495a7_0_36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709e7da61_0_19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2f709e7da61_0_19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889212" y="4715154"/>
            <a:ext cx="4890665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t/>
            </a:r>
            <a:endParaRPr sz="1600"/>
          </a:p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58c1efa6e_0_7:notes"/>
          <p:cNvSpPr txBox="1"/>
          <p:nvPr>
            <p:ph idx="1" type="body"/>
          </p:nvPr>
        </p:nvSpPr>
        <p:spPr>
          <a:xfrm>
            <a:off x="889212" y="4715154"/>
            <a:ext cx="48906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40" name="Google Shape;140;g2f58c1efa6e_0_7:notes"/>
          <p:cNvSpPr/>
          <p:nvPr>
            <p:ph idx="2" type="sldImg"/>
          </p:nvPr>
        </p:nvSpPr>
        <p:spPr>
          <a:xfrm>
            <a:off x="26988" y="744538"/>
            <a:ext cx="66150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3"/>
          <p:cNvSpPr txBox="1"/>
          <p:nvPr>
            <p:ph idx="1" type="subTitle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/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5" name="Google Shape;65;p42"/>
          <p:cNvSpPr txBox="1"/>
          <p:nvPr>
            <p:ph idx="2" type="body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6" name="Google Shape;66;p42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2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/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/>
          <p:nvPr>
            <p:ph idx="2" type="pic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3"/>
          <p:cNvSpPr txBox="1"/>
          <p:nvPr>
            <p:ph idx="1" type="body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3" name="Google Shape;73;p43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 txBox="1"/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" type="body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/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5"/>
          <p:cNvSpPr txBox="1"/>
          <p:nvPr>
            <p:ph idx="1" type="body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5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5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5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opsomm., foto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/>
          <p:nvPr>
            <p:ph idx="2" type="pic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38100">
              <a:srgbClr val="000000">
                <a:alpha val="49411"/>
              </a:srgbClr>
            </a:outerShdw>
          </a:effectLst>
        </p:spPr>
      </p:sp>
      <p:sp>
        <p:nvSpPr>
          <p:cNvPr id="19" name="Google Shape;19;p34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" type="body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5300" lvl="0" marL="45720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1pPr>
            <a:lvl2pPr indent="-495300" lvl="1" marL="91440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95300" lvl="2" marL="137160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3pPr>
            <a:lvl4pPr indent="-495300" lvl="3" marL="182880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4pPr>
            <a:lvl5pPr indent="-495300" lvl="4" marL="228600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" type="body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8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 txBox="1"/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" type="body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7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midden">
  <p:cSld name="Titel - midde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6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/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" type="body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2" type="body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/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" type="body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1" name="Google Shape;51;p40"/>
          <p:cNvSpPr txBox="1"/>
          <p:nvPr>
            <p:ph idx="2" type="body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3" type="body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3" name="Google Shape;53;p40"/>
          <p:cNvSpPr txBox="1"/>
          <p:nvPr>
            <p:ph idx="4" type="body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0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1"/>
          <p:cNvSpPr txBox="1"/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0" type="dt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2"/>
          <p:cNvSpPr txBox="1"/>
          <p:nvPr>
            <p:ph idx="11" type="ftr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2"/>
          <p:cNvSpPr txBox="1"/>
          <p:nvPr>
            <p:ph idx="12" type="sldNum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thuisarts.nl/keuzehulp/verken-uw-wensen-voor-zorg-en-behandeling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patientenfederatie.nl/extra/levenseinde" TargetMode="External"/><Relationship Id="rId4" Type="http://schemas.openxmlformats.org/officeDocument/2006/relationships/hyperlink" Target="https://www.knmg.nl/advies-richtlijnen/dossiers/levenseinde-2/ervaringsverhalen" TargetMode="External"/><Relationship Id="rId5" Type="http://schemas.openxmlformats.org/officeDocument/2006/relationships/hyperlink" Target="http://thuisarts.n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1473200" y="773885"/>
            <a:ext cx="21437700" cy="535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66"/>
              <a:buFont typeface="Calibri"/>
              <a:buNone/>
            </a:pPr>
            <a:r>
              <a:rPr b="1" i="1" lang="en-US"/>
              <a:t>Behandelwensen in de laatste levensfase:</a:t>
            </a:r>
            <a:endParaRPr b="1" i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66"/>
              <a:buFont typeface="Calibri"/>
              <a:buNone/>
            </a:pPr>
            <a:r>
              <a:t/>
            </a:r>
            <a:endParaRPr b="1" i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6666"/>
              <a:buFont typeface="Calibri"/>
              <a:buNone/>
            </a:pPr>
            <a:r>
              <a:rPr b="1" i="1" lang="en-US"/>
              <a:t>maak ze bespreekbaar</a:t>
            </a:r>
            <a:endParaRPr b="1" i="1"/>
          </a:p>
        </p:txBody>
      </p:sp>
      <p:pic>
        <p:nvPicPr>
          <p:cNvPr descr="Afbeelding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8694" y="6338114"/>
            <a:ext cx="14166610" cy="7083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709e7da61_0_26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Wie kan ondersteunen in palliatieve zorg?</a:t>
            </a:r>
            <a:endParaRPr/>
          </a:p>
        </p:txBody>
      </p:sp>
      <p:sp>
        <p:nvSpPr>
          <p:cNvPr id="149" name="Google Shape;149;g2f709e7da61_0_26"/>
          <p:cNvSpPr txBox="1"/>
          <p:nvPr>
            <p:ph idx="1" type="body"/>
          </p:nvPr>
        </p:nvSpPr>
        <p:spPr>
          <a:xfrm>
            <a:off x="1473200" y="4000500"/>
            <a:ext cx="15427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Huisarts, praktijkondersteuner van de huisarts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Wijkverpleging / Thuiszorg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Vrijwilligers in de palliatieve zorg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Geestelijk verzorger / Centrum voor Levensvragen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Maatschappelijk werk / Psycholoog 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Inloophuizen (IntermeZZo)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Hospice</a:t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Stichting Welzijn Hattem 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709e7da61_0_37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Welke rol heeft de huisarts?</a:t>
            </a:r>
            <a:endParaRPr/>
          </a:p>
        </p:txBody>
      </p:sp>
      <p:sp>
        <p:nvSpPr>
          <p:cNvPr id="155" name="Google Shape;155;g2f709e7da61_0_37"/>
          <p:cNvSpPr txBox="1"/>
          <p:nvPr>
            <p:ph idx="1" type="body"/>
          </p:nvPr>
        </p:nvSpPr>
        <p:spPr>
          <a:xfrm>
            <a:off x="1473200" y="4000500"/>
            <a:ext cx="194604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uitvoeren van palliatieve zorg als het ziekenhuis niet (meer) betrokken is</a:t>
            </a:r>
            <a:endParaRPr sz="4400"/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centrale coordinerende rol</a:t>
            </a:r>
            <a:endParaRPr sz="4400"/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belangrijke rol binnen het uitvoeren van palliatieve sedatie en euthanasie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e19f495a7_0_76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Palliatieve sedatie</a:t>
            </a:r>
            <a:endParaRPr/>
          </a:p>
        </p:txBody>
      </p:sp>
      <p:sp>
        <p:nvSpPr>
          <p:cNvPr id="161" name="Google Shape;161;g2ee19f495a7_0_76"/>
          <p:cNvSpPr txBox="1"/>
          <p:nvPr>
            <p:ph idx="1" type="body"/>
          </p:nvPr>
        </p:nvSpPr>
        <p:spPr>
          <a:xfrm>
            <a:off x="1473200" y="3424375"/>
            <a:ext cx="18981600" cy="9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b="1" i="1" lang="en-US" sz="4400"/>
              <a:t>Heeft niet als doel om te overlijden maar om het lijden te verminderen</a:t>
            </a:r>
            <a:endParaRPr b="1" i="1"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bij klachten die niet op een andere manier te behandelen zijn</a:t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bij een levensverwachting van &lt; 2 weken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e14825130_0_5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Palliatieve sedatie</a:t>
            </a:r>
            <a:endParaRPr/>
          </a:p>
        </p:txBody>
      </p:sp>
      <p:sp>
        <p:nvSpPr>
          <p:cNvPr id="167" name="Google Shape;167;g2fe14825130_0_5"/>
          <p:cNvSpPr txBox="1"/>
          <p:nvPr>
            <p:ph idx="1" type="body"/>
          </p:nvPr>
        </p:nvSpPr>
        <p:spPr>
          <a:xfrm>
            <a:off x="1473200" y="3424375"/>
            <a:ext cx="18981600" cy="9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b="1" i="1" lang="en-US" sz="4400">
                <a:solidFill>
                  <a:srgbClr val="888888"/>
                </a:solidFill>
              </a:rPr>
              <a:t>Heeft niet als doel om te overlijden maar om het lijden te verminderen</a:t>
            </a:r>
            <a:endParaRPr b="1" i="1" sz="4400">
              <a:solidFill>
                <a:srgbClr val="88888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>
              <a:solidFill>
                <a:srgbClr val="888888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400"/>
              <a:buChar char="-"/>
            </a:pPr>
            <a:r>
              <a:rPr lang="en-US" sz="4400">
                <a:solidFill>
                  <a:srgbClr val="888888"/>
                </a:solidFill>
              </a:rPr>
              <a:t>bij klachten die niet op een andere manier te behandelen zijn</a:t>
            </a:r>
            <a:endParaRPr sz="4400">
              <a:solidFill>
                <a:srgbClr val="888888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4400"/>
              <a:buChar char="-"/>
            </a:pPr>
            <a:r>
              <a:rPr lang="en-US" sz="4400">
                <a:solidFill>
                  <a:srgbClr val="888888"/>
                </a:solidFill>
              </a:rPr>
              <a:t>bij een levensverwachting van &lt; 2 weken</a:t>
            </a:r>
            <a:endParaRPr sz="4400">
              <a:solidFill>
                <a:srgbClr val="88888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>
              <a:solidFill>
                <a:srgbClr val="88888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>
              <a:solidFill>
                <a:srgbClr val="88888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>
              <a:solidFill>
                <a:srgbClr val="888888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Er worden medicijnen gegeven waardoor u in diepe slaap komt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Gedurende de hele dag of in dagdelen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Verkort het leven niet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Natuurlijke manier van overlijden, en kan thuis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e19f495a7_0_82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Euthanasie</a:t>
            </a:r>
            <a:endParaRPr/>
          </a:p>
        </p:txBody>
      </p:sp>
      <p:sp>
        <p:nvSpPr>
          <p:cNvPr id="173" name="Google Shape;173;g2ee19f495a7_0_82"/>
          <p:cNvSpPr txBox="1"/>
          <p:nvPr>
            <p:ph idx="1" type="body"/>
          </p:nvPr>
        </p:nvSpPr>
        <p:spPr>
          <a:xfrm>
            <a:off x="1345805" y="3995126"/>
            <a:ext cx="147294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i="1" lang="en-US" sz="4500"/>
              <a:t>Heeft als doel om te overlijden</a:t>
            </a:r>
            <a:endParaRPr b="1" i="1" sz="4500"/>
          </a:p>
          <a:p>
            <a:pPr indent="-190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e14825130_0_10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Euthanasie</a:t>
            </a:r>
            <a:endParaRPr/>
          </a:p>
        </p:txBody>
      </p:sp>
      <p:sp>
        <p:nvSpPr>
          <p:cNvPr id="179" name="Google Shape;179;g2fe14825130_0_10"/>
          <p:cNvSpPr txBox="1"/>
          <p:nvPr>
            <p:ph idx="1" type="body"/>
          </p:nvPr>
        </p:nvSpPr>
        <p:spPr>
          <a:xfrm>
            <a:off x="1345800" y="3995125"/>
            <a:ext cx="19338600" cy="9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i="1" lang="en-US" sz="4400">
                <a:solidFill>
                  <a:srgbClr val="888888"/>
                </a:solidFill>
              </a:rPr>
              <a:t>Heeft als doel om te overlijden</a:t>
            </a:r>
            <a:endParaRPr b="1" i="1" sz="4400">
              <a:solidFill>
                <a:srgbClr val="888888"/>
              </a:solidFill>
            </a:endParaRPr>
          </a:p>
          <a:p>
            <a:pPr indent="-190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190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wettelijke</a:t>
            </a:r>
            <a:r>
              <a:rPr lang="en-US" sz="4400">
                <a:solidFill>
                  <a:srgbClr val="000000"/>
                </a:solidFill>
              </a:rPr>
              <a:t> criteria</a:t>
            </a:r>
            <a:endParaRPr sz="4400"/>
          </a:p>
          <a:p>
            <a:pPr indent="-450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/>
              <a:t>Vrijwillig</a:t>
            </a:r>
            <a:r>
              <a:rPr lang="en-US" sz="4400">
                <a:solidFill>
                  <a:srgbClr val="000000"/>
                </a:solidFill>
              </a:rPr>
              <a:t>: eigen </a:t>
            </a:r>
            <a:r>
              <a:rPr lang="en-US" sz="4400"/>
              <a:t>keuze (alleen op verzoek van patiënt)</a:t>
            </a:r>
            <a:endParaRPr sz="4400"/>
          </a:p>
          <a:p>
            <a:pPr indent="-450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/>
              <a:t>Weloverwogen</a:t>
            </a:r>
            <a:r>
              <a:rPr lang="en-US" sz="4400">
                <a:solidFill>
                  <a:srgbClr val="000000"/>
                </a:solidFill>
              </a:rPr>
              <a:t>: </a:t>
            </a:r>
            <a:r>
              <a:rPr lang="en-US" sz="4400"/>
              <a:t>wilsbekwaam</a:t>
            </a:r>
            <a:endParaRPr sz="4400"/>
          </a:p>
          <a:p>
            <a:pPr indent="-450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/>
              <a:t>Uitzichtloos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lijden</a:t>
            </a:r>
            <a:r>
              <a:rPr lang="en-US" sz="4400">
                <a:solidFill>
                  <a:srgbClr val="000000"/>
                </a:solidFill>
              </a:rPr>
              <a:t>: </a:t>
            </a:r>
            <a:r>
              <a:rPr lang="en-US" sz="4400"/>
              <a:t>onbehandelbare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aandoening</a:t>
            </a:r>
            <a:r>
              <a:rPr lang="en-US" sz="4400">
                <a:solidFill>
                  <a:srgbClr val="000000"/>
                </a:solidFill>
              </a:rPr>
              <a:t>(</a:t>
            </a:r>
            <a:r>
              <a:rPr lang="en-US" sz="4400"/>
              <a:t>en</a:t>
            </a:r>
            <a:r>
              <a:rPr lang="en-US" sz="4400">
                <a:solidFill>
                  <a:srgbClr val="000000"/>
                </a:solidFill>
              </a:rPr>
              <a:t>)</a:t>
            </a:r>
            <a:endParaRPr sz="4400"/>
          </a:p>
          <a:p>
            <a:pPr indent="-450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/>
              <a:t>Ondraaglijk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lijden</a:t>
            </a:r>
            <a:r>
              <a:rPr lang="en-US" sz="4400">
                <a:solidFill>
                  <a:srgbClr val="000000"/>
                </a:solidFill>
              </a:rPr>
              <a:t>: het is </a:t>
            </a:r>
            <a:r>
              <a:rPr lang="en-US" sz="4400"/>
              <a:t>niet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meer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uit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te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/>
              <a:t>houden</a:t>
            </a:r>
            <a:endParaRPr sz="4400"/>
          </a:p>
          <a:p>
            <a:pPr indent="-450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 sz="4400"/>
              <a:t>Beoordeling 2e arts (scen arts)</a:t>
            </a:r>
            <a:endParaRPr sz="4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niet natuurlijke dood, maar kan thuis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e19f495a7_0_89"/>
          <p:cNvSpPr/>
          <p:nvPr/>
        </p:nvSpPr>
        <p:spPr>
          <a:xfrm>
            <a:off x="6098" y="0"/>
            <a:ext cx="243780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ee19f495a7_0_89"/>
          <p:cNvSpPr/>
          <p:nvPr/>
        </p:nvSpPr>
        <p:spPr>
          <a:xfrm>
            <a:off x="-2" y="0"/>
            <a:ext cx="14780400" cy="1371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6470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ee19f495a7_0_89"/>
          <p:cNvSpPr txBox="1"/>
          <p:nvPr>
            <p:ph type="title"/>
          </p:nvPr>
        </p:nvSpPr>
        <p:spPr>
          <a:xfrm>
            <a:off x="1676400" y="730250"/>
            <a:ext cx="18007200" cy="37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/>
              <a:t>Euthanasie</a:t>
            </a:r>
            <a:r>
              <a:rPr b="0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een proces</a:t>
            </a:r>
            <a:endParaRPr b="0"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ee19f495a7_0_89"/>
          <p:cNvSpPr txBox="1"/>
          <p:nvPr>
            <p:ph idx="1" type="body"/>
          </p:nvPr>
        </p:nvSpPr>
        <p:spPr>
          <a:xfrm>
            <a:off x="1676400" y="4868400"/>
            <a:ext cx="21299700" cy="74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Char char="-"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Patiënt, huisarts en naasten trekken samen op in zorg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Char char="-"/>
            </a:pPr>
            <a:r>
              <a:rPr lang="en-US" sz="4400"/>
              <a:t>De wens tot uitvoering moet voor de arts invoelbaar zijn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400"/>
              <a:buFont typeface="Calibri"/>
              <a:buChar char="-"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Het besluit tot uitvoering is een gezamenlijk besluit van arts en patiënt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fd9c1d0fb_0_0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Bewust stoppen met eten en drinken</a:t>
            </a:r>
            <a:endParaRPr/>
          </a:p>
        </p:txBody>
      </p:sp>
      <p:sp>
        <p:nvSpPr>
          <p:cNvPr id="193" name="Google Shape;193;g2ffd9c1d0fb_0_0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i="1" lang="en-US" sz="4400"/>
              <a:t>heeft als doel om te overlijden</a:t>
            </a:r>
            <a:endParaRPr b="1" i="1"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fd9c1d0fb_0_15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Bewust stoppen met eten en drinken</a:t>
            </a:r>
            <a:endParaRPr/>
          </a:p>
        </p:txBody>
      </p:sp>
      <p:sp>
        <p:nvSpPr>
          <p:cNvPr id="199" name="Google Shape;199;g2ffd9c1d0fb_0_15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rPr b="1" i="1" lang="en-US" sz="4400">
                <a:solidFill>
                  <a:srgbClr val="888888"/>
                </a:solidFill>
              </a:rPr>
              <a:t>heeft als doel om te overlijden</a:t>
            </a:r>
            <a:endParaRPr b="1" i="1" sz="4400">
              <a:solidFill>
                <a:srgbClr val="888888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overlijden meestal binnen 2 weken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wilskracht en steun voor nodig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onder begeleiding van een huisarts/thuiszorg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middelen om het lijden te verminderen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b0d96a65b_0_0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Vragen tot nu toe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Introductie</a:t>
            </a:r>
            <a:endParaRPr b="0" i="0" sz="8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1852348" y="3770826"/>
            <a:ext cx="12727516" cy="8026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Voorstellen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Achtergrondinformatie “laatste levensfase”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Werkwijze in onze praktijk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Ruimte om vragen te stellen </a:t>
            </a:r>
            <a:endParaRPr sz="4400"/>
          </a:p>
        </p:txBody>
      </p:sp>
      <p:sp>
        <p:nvSpPr>
          <p:cNvPr id="100" name="Google Shape;100;p2"/>
          <p:cNvSpPr txBox="1"/>
          <p:nvPr/>
        </p:nvSpPr>
        <p:spPr>
          <a:xfrm>
            <a:off x="19183400" y="9917300"/>
            <a:ext cx="523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3c8672835_0_12"/>
          <p:cNvSpPr txBox="1"/>
          <p:nvPr>
            <p:ph type="title"/>
          </p:nvPr>
        </p:nvSpPr>
        <p:spPr>
          <a:xfrm>
            <a:off x="1663700" y="3419477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Wie heeft er wel eens met iemand gesproken over zijn of haar wensen in de laatste levensfase?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3c8672835_0_17"/>
          <p:cNvSpPr txBox="1"/>
          <p:nvPr>
            <p:ph type="title"/>
          </p:nvPr>
        </p:nvSpPr>
        <p:spPr>
          <a:xfrm>
            <a:off x="1663700" y="3419477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Wie heeft zijn wensen ook op papier gezet?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3c8672835_0_37"/>
          <p:cNvSpPr txBox="1"/>
          <p:nvPr>
            <p:ph type="title"/>
          </p:nvPr>
        </p:nvSpPr>
        <p:spPr>
          <a:xfrm>
            <a:off x="995237" y="571500"/>
            <a:ext cx="223935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Deel 2: praten over uw wensen </a:t>
            </a:r>
            <a:endParaRPr/>
          </a:p>
        </p:txBody>
      </p:sp>
      <p:sp>
        <p:nvSpPr>
          <p:cNvPr id="220" name="Google Shape;220;g303c8672835_0_37"/>
          <p:cNvSpPr txBox="1"/>
          <p:nvPr/>
        </p:nvSpPr>
        <p:spPr>
          <a:xfrm>
            <a:off x="1291799" y="5156200"/>
            <a:ext cx="13599300" cy="67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Zorg in de laatste levensfase (palliatieve zorg)</a:t>
            </a:r>
            <a:endParaRPr b="0" i="0" sz="4400" u="none" cap="none" strike="noStrik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Praten over uw wensen in de laatste levensfase</a:t>
            </a:r>
            <a:endParaRPr b="1" i="1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Het vastleggen van uw wensen</a:t>
            </a:r>
            <a:endParaRPr b="0" i="0" sz="4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" id="221" name="Google Shape;221;g303c8672835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376" y="3721633"/>
            <a:ext cx="7318199" cy="914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type="title"/>
          </p:nvPr>
        </p:nvSpPr>
        <p:spPr>
          <a:xfrm>
            <a:off x="995237" y="571500"/>
            <a:ext cx="22393526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44"/>
              <a:buFont typeface="Trebuchet MS"/>
              <a:buNone/>
            </a:pPr>
            <a:r>
              <a:rPr lang="en-US" sz="10044">
                <a:latin typeface="Trebuchet MS"/>
                <a:ea typeface="Trebuchet MS"/>
                <a:cs typeface="Trebuchet MS"/>
                <a:sym typeface="Trebuchet MS"/>
              </a:rPr>
              <a:t>Betekenis van de laatste levensfase</a:t>
            </a:r>
            <a:endParaRPr/>
          </a:p>
        </p:txBody>
      </p:sp>
      <p:sp>
        <p:nvSpPr>
          <p:cNvPr id="227" name="Google Shape;227;p10"/>
          <p:cNvSpPr txBox="1"/>
          <p:nvPr>
            <p:ph idx="1" type="body"/>
          </p:nvPr>
        </p:nvSpPr>
        <p:spPr>
          <a:xfrm>
            <a:off x="1473200" y="4000500"/>
            <a:ext cx="162789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 is belangrijk voor u in de laatste fase?</a:t>
            </a:r>
            <a:endParaRPr sz="44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Welke rituelen zou u willen doen? </a:t>
            </a:r>
            <a:endParaRPr sz="44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Welke religieuze waarden vindt u belangrijk?</a:t>
            </a:r>
            <a:endParaRPr sz="44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Waar bent u bang voor?</a:t>
            </a:r>
            <a:endParaRPr sz="44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Waar wilt u sterven en wie zijn daarbij?</a:t>
            </a:r>
            <a:endParaRPr sz="44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Wat betekent sterven</a:t>
            </a:r>
            <a:r>
              <a:rPr b="1" lang="en-US" sz="4400"/>
              <a:t> </a:t>
            </a: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voor u?</a:t>
            </a:r>
            <a:endParaRPr sz="4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Welke wensen heeft u na overlijden?</a:t>
            </a:r>
            <a:endParaRPr sz="4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e19f495a7_0_113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Praten met uw naasten</a:t>
            </a:r>
            <a:endParaRPr/>
          </a:p>
        </p:txBody>
      </p:sp>
      <p:sp>
        <p:nvSpPr>
          <p:cNvPr id="233" name="Google Shape;233;g2ee19f495a7_0_113"/>
          <p:cNvSpPr txBox="1"/>
          <p:nvPr>
            <p:ph idx="1" type="body"/>
          </p:nvPr>
        </p:nvSpPr>
        <p:spPr>
          <a:xfrm>
            <a:off x="1686154" y="4166375"/>
            <a:ext cx="218133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9"/>
              <a:buNone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 tijd wensen en behoeften bespreken met familie en vrienden</a:t>
            </a:r>
            <a:endParaRPr sz="4400"/>
          </a:p>
          <a:p>
            <a:pPr indent="-329754" lvl="1" marL="704086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iets gezien op televisie / iets gelezen / deze bijeenkomst </a:t>
            </a:r>
            <a:endParaRPr sz="4400"/>
          </a:p>
          <a:p>
            <a:pPr indent="-329754" lvl="1" marL="704086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praat eerst met iemand bij wie u zich het meest op het gemak voelt</a:t>
            </a:r>
            <a:endParaRPr sz="4400"/>
          </a:p>
          <a:p>
            <a:pPr indent="-329754" lvl="1" marL="704086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zeg dat het u bezig houdt, ook al is het nog niet aan de orde</a:t>
            </a:r>
            <a:endParaRPr sz="4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9754" lvl="1" marL="704086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bespreek wie uw wensen kan/mag verwoorden als u het zelf niet meer kunt</a:t>
            </a:r>
            <a:endParaRPr sz="4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4200"/>
              <a:buNone/>
            </a:pPr>
            <a:r>
              <a:rPr i="1"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Heb begrip voor elkaar: wensen zijn persoonlijk</a:t>
            </a:r>
            <a:endParaRPr i="1" sz="4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e19f495a7_0_119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Praten met uw arts</a:t>
            </a:r>
            <a:endParaRPr/>
          </a:p>
        </p:txBody>
      </p:sp>
      <p:sp>
        <p:nvSpPr>
          <p:cNvPr id="239" name="Google Shape;239;g2ee19f495a7_0_119"/>
          <p:cNvSpPr txBox="1"/>
          <p:nvPr>
            <p:ph idx="1" type="body"/>
          </p:nvPr>
        </p:nvSpPr>
        <p:spPr>
          <a:xfrm>
            <a:off x="1473200" y="4000500"/>
            <a:ext cx="241002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5"/>
              <a:buNone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Op tijd wensen en behoeften bespreken met een arts</a:t>
            </a:r>
            <a:endParaRPr sz="4400"/>
          </a:p>
          <a:p>
            <a:pPr indent="-330262" lvl="1" marL="712087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Vraag bij de assistente om een dubbel consult</a:t>
            </a:r>
            <a:endParaRPr sz="4400"/>
          </a:p>
          <a:p>
            <a:pPr indent="-330262" lvl="1" marL="712087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Neem iemand mee naar het consult </a:t>
            </a:r>
            <a:endParaRPr sz="4400"/>
          </a:p>
          <a:p>
            <a:pPr indent="-330262" lvl="1" marL="712087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Praat over het gesprek met familie of vrienden</a:t>
            </a:r>
            <a:endParaRPr sz="4400"/>
          </a:p>
          <a:p>
            <a:pPr indent="-330262" lvl="1" marL="712087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Bij moeilijke vragen; vraag bedenktijd en maak een nieuwe afspraak</a:t>
            </a:r>
            <a:endParaRPr sz="4400"/>
          </a:p>
          <a:p>
            <a:pPr indent="-330262" lvl="1" marL="712087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‐"/>
            </a:pP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Recht op informatie &amp; Recht op </a:t>
            </a:r>
            <a:r>
              <a:rPr b="1" lang="en-US" sz="4400" u="sng"/>
              <a:t>niet</a:t>
            </a:r>
            <a:r>
              <a:rPr lang="en-US"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weten</a:t>
            </a:r>
            <a:endParaRPr sz="4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3c8672835_0_43"/>
          <p:cNvSpPr txBox="1"/>
          <p:nvPr>
            <p:ph type="title"/>
          </p:nvPr>
        </p:nvSpPr>
        <p:spPr>
          <a:xfrm>
            <a:off x="995237" y="571500"/>
            <a:ext cx="223935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Deel 3: Het vastleggen van uw wensen</a:t>
            </a:r>
            <a:endParaRPr/>
          </a:p>
        </p:txBody>
      </p:sp>
      <p:sp>
        <p:nvSpPr>
          <p:cNvPr id="245" name="Google Shape;245;g303c8672835_0_43"/>
          <p:cNvSpPr txBox="1"/>
          <p:nvPr/>
        </p:nvSpPr>
        <p:spPr>
          <a:xfrm>
            <a:off x="1291799" y="5156200"/>
            <a:ext cx="13489200" cy="67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Zorg in de laatste levensfase (palliatieve zorg)</a:t>
            </a:r>
            <a:endParaRPr b="0" i="0" sz="4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Praten over uw wensen in de laatste levensfase</a:t>
            </a:r>
            <a:endParaRPr b="0" i="0" sz="4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1" lang="en-US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Het vastleggen van uw wensen</a:t>
            </a:r>
            <a:endParaRPr b="1" i="1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" id="246" name="Google Shape;246;g303c8672835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376" y="3721633"/>
            <a:ext cx="7318199" cy="914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Welke wensen kunt u vastleggen?</a:t>
            </a:r>
            <a:endParaRPr/>
          </a:p>
        </p:txBody>
      </p:sp>
      <p:sp>
        <p:nvSpPr>
          <p:cNvPr id="252" name="Google Shape;252;p16"/>
          <p:cNvSpPr txBox="1"/>
          <p:nvPr>
            <p:ph idx="1" type="body"/>
          </p:nvPr>
        </p:nvSpPr>
        <p:spPr>
          <a:xfrm>
            <a:off x="1473200" y="4000500"/>
            <a:ext cx="19532400" cy="102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 of niet reanimeren</a:t>
            </a:r>
            <a:endParaRPr/>
          </a:p>
          <a:p>
            <a:pPr indent="-762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Wel of geen opname ziekenhuis en/of intensive care</a:t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Euthanasieverklaring (evt met dementieclausule)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Palliatieve sedatie</a:t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Behandelverbod</a:t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Orgaan-en weefseldonatie</a:t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5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Trebuchet MS"/>
              <a:buChar char="-"/>
            </a:pPr>
            <a:r>
              <a:rPr lang="en-US" sz="4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Volmacht, contactgegevens vertegenwoordigers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None/>
            </a:pPr>
            <a:r>
              <a:rPr lang="en-US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https://www.thuisarts.nl/keuzehulp/verken-uw-wensen-voor-zorg-en-behandeling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0556d0d1ca_0_3"/>
          <p:cNvSpPr/>
          <p:nvPr>
            <p:ph idx="2" type="pic"/>
          </p:nvPr>
        </p:nvSpPr>
        <p:spPr>
          <a:xfrm>
            <a:off x="13984264" y="2560108"/>
            <a:ext cx="7900800" cy="976350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38100">
              <a:srgbClr val="000000">
                <a:alpha val="49411"/>
              </a:srgbClr>
            </a:outerShdw>
          </a:effectLst>
        </p:spPr>
      </p:sp>
      <p:sp>
        <p:nvSpPr>
          <p:cNvPr id="258" name="Google Shape;258;g30556d0d1ca_0_3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Wat is reanimatie en wat zijn de gevolgen?</a:t>
            </a:r>
            <a:endParaRPr/>
          </a:p>
        </p:txBody>
      </p:sp>
      <p:sp>
        <p:nvSpPr>
          <p:cNvPr id="259" name="Google Shape;259;g30556d0d1ca_0_3"/>
          <p:cNvSpPr txBox="1"/>
          <p:nvPr>
            <p:ph idx="1" type="body"/>
          </p:nvPr>
        </p:nvSpPr>
        <p:spPr>
          <a:xfrm>
            <a:off x="1473200" y="4000500"/>
            <a:ext cx="1026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pic>
        <p:nvPicPr>
          <p:cNvPr id="260" name="Google Shape;260;g30556d0d1ca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1625" y="2705100"/>
            <a:ext cx="11227974" cy="1134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8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pname i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ntensive care</a:t>
            </a:r>
            <a:r>
              <a:rPr lang="en-US" sz="8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en/of ziekenhuis  </a:t>
            </a:r>
            <a:endParaRPr sz="8800"/>
          </a:p>
        </p:txBody>
      </p:sp>
      <p:sp>
        <p:nvSpPr>
          <p:cNvPr id="266" name="Google Shape;266;p18"/>
          <p:cNvSpPr txBox="1"/>
          <p:nvPr>
            <p:ph idx="1" type="body"/>
          </p:nvPr>
        </p:nvSpPr>
        <p:spPr>
          <a:xfrm>
            <a:off x="1473200" y="4000500"/>
            <a:ext cx="11875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400">
                <a:latin typeface="Trebuchet MS"/>
                <a:ea typeface="Trebuchet MS"/>
                <a:cs typeface="Trebuchet MS"/>
                <a:sym typeface="Trebuchet MS"/>
              </a:rPr>
              <a:t>Opname intensive care (IC):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Trebuchet MS"/>
              <a:buChar char="-"/>
            </a:pPr>
            <a:r>
              <a:rPr lang="en-US" sz="4400">
                <a:latin typeface="Trebuchet MS"/>
                <a:ea typeface="Trebuchet MS"/>
                <a:cs typeface="Trebuchet MS"/>
                <a:sym typeface="Trebuchet MS"/>
              </a:rPr>
              <a:t>ondersteunen van belangrijke lichaamsfuncties, zoals beademing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en-US" sz="4400">
                <a:latin typeface="Trebuchet MS"/>
                <a:ea typeface="Trebuchet MS"/>
                <a:cs typeface="Trebuchet MS"/>
                <a:sym typeface="Trebuchet MS"/>
              </a:rPr>
              <a:t>Opname ziekenhuis, bv: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Trebuchet MS"/>
              <a:buChar char="-"/>
            </a:pPr>
            <a:r>
              <a:rPr lang="en-US" sz="4400">
                <a:latin typeface="Trebuchet MS"/>
                <a:ea typeface="Trebuchet MS"/>
                <a:cs typeface="Trebuchet MS"/>
                <a:sym typeface="Trebuchet MS"/>
              </a:rPr>
              <a:t>heupoperatie na val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Trebuchet MS"/>
              <a:buChar char="-"/>
            </a:pPr>
            <a:r>
              <a:rPr lang="en-US" sz="4400">
                <a:latin typeface="Trebuchet MS"/>
                <a:ea typeface="Trebuchet MS"/>
                <a:cs typeface="Trebuchet MS"/>
                <a:sym typeface="Trebuchet MS"/>
              </a:rPr>
              <a:t>opname voor antibiotica bij longontsteking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Afbeelding" id="267" name="Google Shape;2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6321" y="3274649"/>
            <a:ext cx="9605221" cy="640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3c8672835_0_32"/>
          <p:cNvSpPr txBox="1"/>
          <p:nvPr>
            <p:ph type="title"/>
          </p:nvPr>
        </p:nvSpPr>
        <p:spPr>
          <a:xfrm>
            <a:off x="1663700" y="1743077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Wie zit er in de zaal?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 txBox="1"/>
          <p:nvPr>
            <p:ph type="title"/>
          </p:nvPr>
        </p:nvSpPr>
        <p:spPr>
          <a:xfrm>
            <a:off x="1473200" y="571500"/>
            <a:ext cx="252120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Voorbeeld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andere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(on)ge</a:t>
            </a: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wens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te situatie</a:t>
            </a:r>
            <a:endParaRPr/>
          </a:p>
        </p:txBody>
      </p:sp>
      <p:sp>
        <p:nvSpPr>
          <p:cNvPr id="273" name="Google Shape;273;p19"/>
          <p:cNvSpPr txBox="1"/>
          <p:nvPr>
            <p:ph idx="1" type="body"/>
          </p:nvPr>
        </p:nvSpPr>
        <p:spPr>
          <a:xfrm>
            <a:off x="1473200" y="4000500"/>
            <a:ext cx="189813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Char char="-"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Wonen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andere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plek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thuis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Char char="-"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wonen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een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verpleeghuis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Char char="-"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Behandeling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ziekenhuis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als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kans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verlies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zelfstandigheid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groot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Char char="-"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Gebruik antibiotica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stoppen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met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bepaalde</a:t>
            </a: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geneesmiddelen</a:t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type="title"/>
          </p:nvPr>
        </p:nvSpPr>
        <p:spPr>
          <a:xfrm>
            <a:off x="1473200" y="571500"/>
            <a:ext cx="234633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Weet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wat u wilt </a:t>
            </a:r>
            <a:r>
              <a:rPr b="0" i="1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</a:t>
            </a: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zorg dat 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wij het weten</a:t>
            </a:r>
            <a:endParaRPr/>
          </a:p>
        </p:txBody>
      </p:sp>
      <p:sp>
        <p:nvSpPr>
          <p:cNvPr id="279" name="Google Shape;279;p23"/>
          <p:cNvSpPr txBox="1"/>
          <p:nvPr>
            <p:ph idx="1" type="body"/>
          </p:nvPr>
        </p:nvSpPr>
        <p:spPr>
          <a:xfrm>
            <a:off x="1473200" y="3290275"/>
            <a:ext cx="13355400" cy="9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564515" lvl="0" marL="57086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Praat erover met uw naasten en arts</a:t>
            </a:r>
            <a:endParaRPr sz="4400"/>
          </a:p>
          <a:p>
            <a:pPr indent="-564515" lvl="0" marL="570865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Zet het op papier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564515" lvl="0" marL="570865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400"/>
              <a:buChar char="•"/>
            </a:pPr>
            <a:r>
              <a:rPr lang="en-US" sz="4400"/>
              <a:t>Wijs een vertegenwoordiger aan als u zelf geen beslissingen meer kunt nemen (bijvoorbeeld coma)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</p:txBody>
      </p:sp>
      <p:pic>
        <p:nvPicPr>
          <p:cNvPr descr="Afbeelding" id="280" name="Google Shape;2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4528" y="4095838"/>
            <a:ext cx="6520178" cy="869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709e7da61_0_53"/>
          <p:cNvSpPr txBox="1"/>
          <p:nvPr>
            <p:ph type="title"/>
          </p:nvPr>
        </p:nvSpPr>
        <p:spPr>
          <a:xfrm>
            <a:off x="1473200" y="571500"/>
            <a:ext cx="243840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Weet wat u wilt </a:t>
            </a:r>
            <a:r>
              <a:rPr i="1" lang="en-US">
                <a:latin typeface="Trebuchet MS"/>
                <a:ea typeface="Trebuchet MS"/>
                <a:cs typeface="Trebuchet MS"/>
                <a:sym typeface="Trebuchet MS"/>
              </a:rPr>
              <a:t>en 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zorg dat wij het weten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g2f709e7da61_0_53"/>
          <p:cNvSpPr txBox="1"/>
          <p:nvPr>
            <p:ph idx="1" type="body"/>
          </p:nvPr>
        </p:nvSpPr>
        <p:spPr>
          <a:xfrm>
            <a:off x="1473200" y="3290275"/>
            <a:ext cx="19759500" cy="11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500"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500"/>
              <a:buChar char="-"/>
            </a:pPr>
            <a:r>
              <a:rPr lang="en-US" sz="4500"/>
              <a:t>Zorg dat uw dossier open staat voor inzage voor de huisartsenpost</a:t>
            </a:r>
            <a:endParaRPr sz="4500"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rPr i="1" lang="en-US" sz="3800">
                <a:solidFill>
                  <a:srgbClr val="888888"/>
                </a:solidFill>
              </a:rPr>
              <a:t>https://www.volgjezorg.nl/toestemming</a:t>
            </a:r>
            <a:endParaRPr i="1" sz="3800">
              <a:solidFill>
                <a:srgbClr val="888888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Het hoeft </a:t>
            </a:r>
            <a:r>
              <a:rPr lang="en-US" sz="4400" u="sng"/>
              <a:t>niet</a:t>
            </a:r>
            <a:r>
              <a:rPr lang="en-US" sz="4400"/>
              <a:t> via de notaris!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Uw wensen en uw wilsverklaring kunt u altijd veranderen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Een verklaring blijft altijd geldig </a:t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709e7da61_0_48"/>
          <p:cNvSpPr txBox="1"/>
          <p:nvPr>
            <p:ph type="title"/>
          </p:nvPr>
        </p:nvSpPr>
        <p:spPr>
          <a:xfrm>
            <a:off x="1473200" y="571500"/>
            <a:ext cx="243840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Weet wat u wilt </a:t>
            </a:r>
            <a:r>
              <a:rPr i="1" lang="en-US">
                <a:latin typeface="Trebuchet MS"/>
                <a:ea typeface="Trebuchet MS"/>
                <a:cs typeface="Trebuchet MS"/>
                <a:sym typeface="Trebuchet MS"/>
              </a:rPr>
              <a:t>en 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zorg dat wij het weten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g2f709e7da61_0_48"/>
          <p:cNvSpPr txBox="1"/>
          <p:nvPr>
            <p:ph idx="1" type="body"/>
          </p:nvPr>
        </p:nvSpPr>
        <p:spPr>
          <a:xfrm>
            <a:off x="1473200" y="3290275"/>
            <a:ext cx="19759500" cy="11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Behandelwensen staan bovenaan in uw dossier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/>
              <a:t>wij notereren dit dmv </a:t>
            </a:r>
            <a:r>
              <a:rPr i="1" lang="en-US" sz="4400"/>
              <a:t>RIZA methode</a:t>
            </a:r>
            <a:r>
              <a:rPr lang="en-US" sz="4400"/>
              <a:t>: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-US" sz="4400"/>
              <a:t>R</a:t>
            </a:r>
            <a:r>
              <a:rPr lang="en-US" sz="4400"/>
              <a:t> 		(reanimatie)</a:t>
            </a:r>
            <a:endParaRPr sz="4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-US" sz="4400"/>
              <a:t>I </a:t>
            </a:r>
            <a:r>
              <a:rPr lang="en-US" sz="4400"/>
              <a:t>		(intensive care)</a:t>
            </a:r>
            <a:endParaRPr sz="4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-US" sz="4400"/>
              <a:t>Z</a:t>
            </a:r>
            <a:r>
              <a:rPr lang="en-US" sz="4400"/>
              <a:t> 		(ziekenhuisopname)</a:t>
            </a:r>
            <a:endParaRPr sz="4400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-US" sz="4400"/>
              <a:t>A</a:t>
            </a:r>
            <a:r>
              <a:rPr lang="en-US" sz="4400"/>
              <a:t> 	(antibioticagebruik)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/>
              <a:t>	Bijvoorbeeld:</a:t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400"/>
              <a:t>	R - I - Z + A +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2ee19f495a7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8050" y="152400"/>
            <a:ext cx="9482138" cy="134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Belangrijke websites</a:t>
            </a:r>
            <a:endParaRPr/>
          </a:p>
        </p:txBody>
      </p:sp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1473200" y="4000500"/>
            <a:ext cx="208440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https://www.patientenfederatie.nl/extra/levenseinde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https://www.knmg.nl/advies-richtlijnen/dossiers/levenseinde-2/ervaringsverhalen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39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thuisarts.nl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/>
          <p:nvPr>
            <p:ph type="title"/>
          </p:nvPr>
        </p:nvSpPr>
        <p:spPr>
          <a:xfrm>
            <a:off x="1473200" y="176388"/>
            <a:ext cx="21437600" cy="3429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/>
              <a:t>Tijd voor v</a:t>
            </a:r>
            <a:r>
              <a:rPr lang="en-US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b="0" i="0" lang="en-US" sz="8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Waarom deze bijeenkomst?</a:t>
            </a:r>
            <a:endParaRPr b="0" i="0" sz="8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784035" y="3648658"/>
            <a:ext cx="15371474" cy="873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Informatie geven zodat u kunt nadenken over uw wensen</a:t>
            </a:r>
            <a:endParaRPr sz="4400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we willen u aanzetten om:</a:t>
            </a:r>
            <a:endParaRPr sz="4400"/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508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i="1" lang="en-US" sz="4400"/>
              <a:t>uw wensen op tijd te bespreken met uw naasten en huisarts</a:t>
            </a:r>
            <a:endParaRPr i="1" sz="4400"/>
          </a:p>
          <a:p>
            <a:pPr indent="-50800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i="1" lang="en-US" sz="4400"/>
              <a:t>deze wensen op papier te zetten</a:t>
            </a:r>
            <a:endParaRPr i="1" sz="4400"/>
          </a:p>
          <a:p>
            <a:pPr indent="0" lvl="0" marL="18288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e19f495a7_0_30"/>
          <p:cNvSpPr txBox="1"/>
          <p:nvPr>
            <p:ph type="title"/>
          </p:nvPr>
        </p:nvSpPr>
        <p:spPr>
          <a:xfrm>
            <a:off x="995237" y="571500"/>
            <a:ext cx="223935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Wat bespreken we vandaag?</a:t>
            </a:r>
            <a:endParaRPr/>
          </a:p>
        </p:txBody>
      </p:sp>
      <p:sp>
        <p:nvSpPr>
          <p:cNvPr id="117" name="Google Shape;117;g2ee19f495a7_0_30"/>
          <p:cNvSpPr txBox="1"/>
          <p:nvPr/>
        </p:nvSpPr>
        <p:spPr>
          <a:xfrm>
            <a:off x="1291799" y="5156200"/>
            <a:ext cx="13599300" cy="6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72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-"/>
            </a:pPr>
            <a:r>
              <a:rPr b="0" i="0" lang="en-US" sz="4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Zorg in de laatste levensfase (palliatieve zorg)</a:t>
            </a:r>
            <a:endParaRPr b="0" i="0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rebuchet MS"/>
              <a:buChar char="-"/>
            </a:pPr>
            <a:r>
              <a:rPr b="0" i="0" lang="en-US" sz="4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Praten over uw wensen in de laatste levensfase</a:t>
            </a:r>
            <a:endParaRPr b="0" i="0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rebuchet MS"/>
              <a:buChar char="-"/>
            </a:pPr>
            <a:r>
              <a:rPr b="0" i="0" lang="en-US" sz="4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Het vastleggen van uw wensen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" id="118" name="Google Shape;118;g2ee19f495a7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376" y="3721633"/>
            <a:ext cx="7318199" cy="914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e19f495a7_0_36"/>
          <p:cNvSpPr txBox="1"/>
          <p:nvPr>
            <p:ph type="title"/>
          </p:nvPr>
        </p:nvSpPr>
        <p:spPr>
          <a:xfrm>
            <a:off x="995237" y="571500"/>
            <a:ext cx="223935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Deel 1: zorg in de laatste levensfase</a:t>
            </a:r>
            <a:endParaRPr/>
          </a:p>
        </p:txBody>
      </p:sp>
      <p:sp>
        <p:nvSpPr>
          <p:cNvPr id="124" name="Google Shape;124;g2ee19f495a7_0_36"/>
          <p:cNvSpPr txBox="1"/>
          <p:nvPr/>
        </p:nvSpPr>
        <p:spPr>
          <a:xfrm>
            <a:off x="1291799" y="5156200"/>
            <a:ext cx="13599300" cy="67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1" lang="en-US" sz="4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Zorg in de laatste levensfase (palliatieve zorg)</a:t>
            </a:r>
            <a:endParaRPr b="1" i="1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Praten over uw wensen in de laatste levensfase</a:t>
            </a:r>
            <a:endParaRPr b="0" i="0" sz="4400" u="none" cap="none" strike="noStrik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Het vastleggen van uw wensen</a:t>
            </a:r>
            <a:endParaRPr b="0" i="0" sz="4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" id="125" name="Google Shape;125;g2ee19f495a7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77376" y="3721633"/>
            <a:ext cx="7318199" cy="9141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709e7da61_0_19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Wanneer spreek je van de laatste levensfase?</a:t>
            </a:r>
            <a:endParaRPr/>
          </a:p>
        </p:txBody>
      </p:sp>
      <p:sp>
        <p:nvSpPr>
          <p:cNvPr id="131" name="Google Shape;131;g2f709e7da61_0_19"/>
          <p:cNvSpPr txBox="1"/>
          <p:nvPr>
            <p:ph idx="1" type="body"/>
          </p:nvPr>
        </p:nvSpPr>
        <p:spPr>
          <a:xfrm>
            <a:off x="1676400" y="3651250"/>
            <a:ext cx="243840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levensbedreigende aandoening of kwetsbaarheid die niet meer kan genezen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zorg in de laatste levensfase noem je “palliatieve zorg”</a:t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terminale zorg is een klein onderdeel van de palliatieve zorg</a:t>
            </a:r>
            <a:endParaRPr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Palliatieve zorg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1473200" y="4000500"/>
            <a:ext cx="219099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Palliëren betekent verzachten</a:t>
            </a:r>
            <a:endParaRPr sz="4400"/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Gericht op comfort (kwaliteit van leven)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Wat is voor u belangrijk, wat heeft u nodig?</a:t>
            </a:r>
            <a:endParaRPr sz="4400"/>
          </a:p>
          <a:p>
            <a:pPr indent="-469900" lvl="2" marL="2286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/>
              <a:t>Lichamelijk, psychisch, sociaal, spiritueel</a:t>
            </a:r>
            <a:endParaRPr sz="4400"/>
          </a:p>
          <a:p>
            <a:pPr indent="0" lvl="0" marL="22860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Belangrijk om te weten wat je NIET meer wilt en wat je WEL nog wilt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58c1efa6e_0_7"/>
          <p:cNvSpPr txBox="1"/>
          <p:nvPr>
            <p:ph type="title"/>
          </p:nvPr>
        </p:nvSpPr>
        <p:spPr>
          <a:xfrm>
            <a:off x="1473200" y="571500"/>
            <a:ext cx="21437700" cy="29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Onwaarheden over palliatieve zorg</a:t>
            </a:r>
            <a:endParaRPr/>
          </a:p>
        </p:txBody>
      </p:sp>
      <p:sp>
        <p:nvSpPr>
          <p:cNvPr id="143" name="Google Shape;143;g2f58c1efa6e_0_7"/>
          <p:cNvSpPr txBox="1"/>
          <p:nvPr>
            <p:ph idx="1" type="body"/>
          </p:nvPr>
        </p:nvSpPr>
        <p:spPr>
          <a:xfrm>
            <a:off x="1473200" y="3924300"/>
            <a:ext cx="240021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palliatieve zorg is hetzelfde als “niets meer (kunnen) doen” </a:t>
            </a:r>
            <a:endParaRPr sz="4400"/>
          </a:p>
          <a:p>
            <a:pPr indent="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400"/>
          </a:p>
          <a:p>
            <a:pPr indent="-4572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4400"/>
              <a:buChar char="-"/>
            </a:pPr>
            <a:r>
              <a:rPr lang="en-US" sz="4400"/>
              <a:t>je overlijdt aan morfine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Carolien Holtslag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0x0101006DCF7607A89CF642A26F13E5AF1A05D0</vt:lpwstr>
  </property>
</Properties>
</file>